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2" r:id="rId5"/>
    <p:sldId id="263" r:id="rId6"/>
    <p:sldId id="276" r:id="rId7"/>
    <p:sldId id="264" r:id="rId8"/>
    <p:sldId id="277" r:id="rId9"/>
    <p:sldId id="278" r:id="rId10"/>
    <p:sldId id="279" r:id="rId11"/>
    <p:sldId id="271" r:id="rId12"/>
    <p:sldId id="281" r:id="rId13"/>
    <p:sldId id="272" r:id="rId14"/>
    <p:sldId id="273" r:id="rId15"/>
    <p:sldId id="269" r:id="rId16"/>
    <p:sldId id="270" r:id="rId17"/>
    <p:sldId id="274" r:id="rId18"/>
    <p:sldId id="265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5"/>
    <p:restoredTop sz="92812"/>
  </p:normalViewPr>
  <p:slideViewPr>
    <p:cSldViewPr snapToGrid="0" snapToObjects="1">
      <p:cViewPr varScale="1">
        <p:scale>
          <a:sx n="73" d="100"/>
          <a:sy n="73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7C114-8B91-6742-B3C3-B14ECCDF2CE9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8C4D-871D-7645-BB62-B179936EA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59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48C4D-871D-7645-BB62-B179936EAE9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04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23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05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70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87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51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08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90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4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4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58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5AA7-8395-3C48-A598-C0222608FCBF}" type="datetimeFigureOut">
              <a:rPr lang="nl-NL" smtClean="0"/>
              <a:t>01-10-17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21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nl/imgres?imgurl=http://www.concertclassic.com/photos/Salles/PhotoOperaGarnier.gif&amp;imgrefurl=http://alicemakesmusic.blogspot.com/2009_03_01_archive.html&amp;usg=__pudHhk0ArCvug3fr3YxBl8eyUF0=&amp;h=383&amp;w=381&amp;sz=137&amp;hl=nl&amp;start=9&amp;tbnid=oqJb2xcu0Lg_7M:&amp;tbnh=123&amp;tbnw=122&amp;prev=/images?q=opera+garnier&amp;gbv=2&amp;hl=nl" TargetMode="Externa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d0FNpiBDyA" TargetMode="Externa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ub6WWLU86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OmmC8SpIm0" TargetMode="External"/><Relationship Id="rId3" Type="http://schemas.openxmlformats.org/officeDocument/2006/relationships/hyperlink" Target="https://www.youtube.com/watch?v=Fl30lOlkNP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uG7Y6wiPL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vDTAmY3EL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chemeClr val="bg1"/>
                </a:solidFill>
                <a:latin typeface="Imprint MT Shadow" charset="0"/>
                <a:ea typeface="Imprint MT Shadow" charset="0"/>
                <a:cs typeface="Imprint MT Shadow" charset="0"/>
              </a:rPr>
              <a:t>De Romantiek</a:t>
            </a:r>
            <a:endParaRPr lang="nl-NL" sz="8800" b="1" dirty="0">
              <a:solidFill>
                <a:schemeClr val="bg1"/>
              </a:solidFill>
              <a:latin typeface="Imprint MT Shadow" charset="0"/>
              <a:ea typeface="Imprint MT Shadow" charset="0"/>
              <a:cs typeface="Imprint MT Shadow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4400" dirty="0" smtClean="0">
                <a:solidFill>
                  <a:schemeClr val="bg1"/>
                </a:solidFill>
              </a:rPr>
              <a:t>Het </a:t>
            </a:r>
            <a:r>
              <a:rPr lang="nl-NL" sz="2000" dirty="0" smtClean="0">
                <a:solidFill>
                  <a:srgbClr val="FF0000"/>
                </a:solidFill>
              </a:rPr>
              <a:t>kleine</a:t>
            </a:r>
            <a:r>
              <a:rPr lang="nl-NL" sz="4400" dirty="0" smtClean="0">
                <a:solidFill>
                  <a:srgbClr val="FF0000"/>
                </a:solidFill>
              </a:rPr>
              <a:t> </a:t>
            </a:r>
            <a:r>
              <a:rPr lang="nl-NL" sz="4400" dirty="0" smtClean="0">
                <a:solidFill>
                  <a:schemeClr val="bg1"/>
                </a:solidFill>
              </a:rPr>
              <a:t>lied en de </a:t>
            </a:r>
            <a:r>
              <a:rPr lang="nl-NL" sz="6000" dirty="0" smtClean="0">
                <a:solidFill>
                  <a:srgbClr val="FF0000"/>
                </a:solidFill>
              </a:rPr>
              <a:t>GROTE</a:t>
            </a:r>
            <a:r>
              <a:rPr lang="nl-NL" sz="4400" dirty="0" smtClean="0">
                <a:solidFill>
                  <a:srgbClr val="FF0000"/>
                </a:solidFill>
              </a:rPr>
              <a:t> </a:t>
            </a:r>
            <a:r>
              <a:rPr lang="nl-NL" sz="4400" dirty="0" smtClean="0">
                <a:solidFill>
                  <a:schemeClr val="bg1"/>
                </a:solidFill>
              </a:rPr>
              <a:t>opera</a:t>
            </a:r>
            <a:endParaRPr lang="nl-N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nl-NL" u="sng" dirty="0">
                <a:solidFill>
                  <a:schemeClr val="bg1"/>
                </a:solidFill>
                <a:latin typeface="Microsoft Sans Serif" charset="0"/>
              </a:rPr>
              <a:t>Coupletlied</a:t>
            </a:r>
            <a:r>
              <a:rPr lang="nl-NL" dirty="0">
                <a:solidFill>
                  <a:schemeClr val="bg1"/>
                </a:solidFill>
                <a:latin typeface="Microsoft Sans Serif" charset="0"/>
              </a:rPr>
              <a:t>: elk couplet dezelfde </a:t>
            </a:r>
            <a:r>
              <a:rPr lang="nl-NL" dirty="0" smtClean="0">
                <a:solidFill>
                  <a:schemeClr val="bg1"/>
                </a:solidFill>
                <a:latin typeface="Microsoft Sans Serif" charset="0"/>
              </a:rPr>
              <a:t>melodie</a:t>
            </a:r>
          </a:p>
          <a:p>
            <a:pPr>
              <a:buFont typeface="Wingdings" charset="0"/>
              <a:buChar char="n"/>
              <a:defRPr/>
            </a:pPr>
            <a:endParaRPr lang="nl-NL" dirty="0">
              <a:solidFill>
                <a:schemeClr val="bg1"/>
              </a:solidFill>
              <a:latin typeface="Microsoft Sans Serif" charset="0"/>
            </a:endParaRPr>
          </a:p>
          <a:p>
            <a:pPr>
              <a:buFont typeface="Wingdings" charset="0"/>
              <a:buChar char="n"/>
              <a:defRPr/>
            </a:pPr>
            <a:r>
              <a:rPr lang="nl-NL" u="sng" dirty="0">
                <a:solidFill>
                  <a:schemeClr val="bg1"/>
                </a:solidFill>
                <a:latin typeface="Microsoft Sans Serif" charset="0"/>
              </a:rPr>
              <a:t>Doorgecomponeerd lied</a:t>
            </a:r>
            <a:r>
              <a:rPr lang="nl-NL" dirty="0">
                <a:solidFill>
                  <a:schemeClr val="bg1"/>
                </a:solidFill>
                <a:latin typeface="Microsoft Sans Serif" charset="0"/>
              </a:rPr>
              <a:t>: ieder couplet krijgt andere muziek. Meer mogelijkheid </a:t>
            </a:r>
            <a:r>
              <a:rPr lang="nl-NL" dirty="0" smtClean="0">
                <a:solidFill>
                  <a:schemeClr val="bg1"/>
                </a:solidFill>
                <a:latin typeface="Microsoft Sans Serif" charset="0"/>
              </a:rPr>
              <a:t>expressie, maar lastiger om uit te voeren.</a:t>
            </a:r>
            <a:endParaRPr lang="nl-NL" dirty="0">
              <a:solidFill>
                <a:schemeClr val="bg1"/>
              </a:solidFill>
              <a:latin typeface="Microsoft Sans Serif" charset="0"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altLang="nl-NL" sz="8000" b="1" dirty="0">
                <a:solidFill>
                  <a:schemeClr val="bg1"/>
                </a:solidFill>
                <a:latin typeface="Algerian" charset="0"/>
                <a:ea typeface="ＭＳ Ｐゴシック" charset="-128"/>
              </a:rPr>
              <a:t/>
            </a:r>
            <a:br>
              <a:rPr lang="en-US" altLang="nl-NL" sz="8000" b="1" dirty="0">
                <a:solidFill>
                  <a:schemeClr val="bg1"/>
                </a:solidFill>
                <a:latin typeface="Algerian" charset="0"/>
                <a:ea typeface="ＭＳ Ｐゴシック" charset="-128"/>
              </a:rPr>
            </a:br>
            <a:r>
              <a:rPr lang="en-US" altLang="nl-NL" sz="8000" b="1" dirty="0" smtClean="0">
                <a:solidFill>
                  <a:srgbClr val="FF0000"/>
                </a:solidFill>
                <a:latin typeface="Imprint MT Shadow" charset="0"/>
                <a:ea typeface="ＭＳ Ｐゴシック" charset="-128"/>
              </a:rPr>
              <a:t>De Opera</a:t>
            </a:r>
            <a:endParaRPr lang="nl-NL" altLang="nl-NL" sz="8000" b="1" dirty="0">
              <a:solidFill>
                <a:srgbClr val="FF0000"/>
              </a:solidFill>
              <a:latin typeface="Imprint MT Shadow" charset="0"/>
              <a:ea typeface="ＭＳ Ｐゴシック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 altLang="nl-NL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Gezongen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toneelstuk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begeleid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door </a:t>
            </a: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orkest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mr-IN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–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ALLES </a:t>
            </a: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wordt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gezongen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!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Vaste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onderdelen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: aria’s (</a:t>
            </a: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gevoel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) </a:t>
            </a:r>
            <a:r>
              <a:rPr lang="mr-IN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–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recitatief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(</a:t>
            </a: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verhaal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verteld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Libretto : </a:t>
            </a:r>
            <a:r>
              <a:rPr lang="en-US" altLang="nl-NL" sz="20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tekst</a:t>
            </a:r>
            <a:r>
              <a:rPr lang="en-US" altLang="nl-NL" sz="20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van opera</a:t>
            </a:r>
          </a:p>
          <a:p>
            <a:pPr eaLnBrk="1" hangingPunct="1">
              <a:buFont typeface="Wingdings" charset="2"/>
              <a:buNone/>
              <a:defRPr/>
            </a:pPr>
            <a:endParaRPr lang="en-US" altLang="nl-NL" sz="2000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en-US" altLang="nl-NL" sz="2000" b="1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In 19e </a:t>
            </a:r>
            <a:r>
              <a:rPr lang="en-US" altLang="nl-NL" sz="2000" b="1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eeuw</a:t>
            </a:r>
            <a:r>
              <a:rPr lang="en-US" altLang="nl-NL" sz="2000" b="1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: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Theaterbezoek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neemt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explosief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toe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Overal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nieuwe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theaters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voor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arbeidersklasse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en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burgerij</a:t>
            </a:r>
            <a:endParaRPr lang="en-US" sz="2000" b="1" dirty="0">
              <a:solidFill>
                <a:schemeClr val="bg1"/>
              </a:solidFill>
              <a:latin typeface="Arial Narrow" charset="0"/>
            </a:endParaRPr>
          </a:p>
          <a:p>
            <a:pPr>
              <a:buFont typeface="Wingdings" charset="0"/>
              <a:buChar char="n"/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Zien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en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gezien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worden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is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zeer</a:t>
            </a:r>
            <a:r>
              <a:rPr lang="en-US" sz="2000" b="1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Narrow" charset="0"/>
              </a:rPr>
              <a:t>belangrijk</a:t>
            </a:r>
            <a:endParaRPr lang="en-US" sz="2000" b="1" dirty="0">
              <a:solidFill>
                <a:schemeClr val="bg1"/>
              </a:solidFill>
              <a:latin typeface="Arial Narrow" charset="0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nl-NL" dirty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nl-NL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nl-NL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nl-NL" dirty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5" name="Picture 7" descr="PhotoOperaGarni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32" y="3446585"/>
            <a:ext cx="3253154" cy="246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2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Grand Opera Parijs</a:t>
            </a:r>
            <a:endParaRPr lang="nl-NL" dirty="0"/>
          </a:p>
        </p:txBody>
      </p:sp>
      <p:pic>
        <p:nvPicPr>
          <p:cNvPr id="4" name="Tijdelijke aanduiding voor inhoud 3" descr="900x601xtrey-ratcliff-paris-opera-900x601.jpg.pagespeed.ic.L0q8ELVN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2" b="8822"/>
          <a:stretch>
            <a:fillRect/>
          </a:stretch>
        </p:blipFill>
        <p:spPr>
          <a:xfrm>
            <a:off x="1794934" y="1159934"/>
            <a:ext cx="3996267" cy="2819400"/>
          </a:xfrm>
        </p:spPr>
      </p:pic>
      <p:pic>
        <p:nvPicPr>
          <p:cNvPr id="5" name="Afbeelding 4" descr="Garni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67" y="1417639"/>
            <a:ext cx="4233333" cy="3001963"/>
          </a:xfrm>
          <a:prstGeom prst="rect">
            <a:avLst/>
          </a:prstGeom>
        </p:spPr>
      </p:pic>
      <p:pic>
        <p:nvPicPr>
          <p:cNvPr id="6" name="Afbeelding 5" descr="opera-garnier-par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34" y="3979335"/>
            <a:ext cx="3852334" cy="256116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840134" y="5046133"/>
            <a:ext cx="2416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Zien en gezien worden</a:t>
            </a:r>
          </a:p>
          <a:p>
            <a:r>
              <a:rPr lang="nl-NL" dirty="0"/>
              <a:t>Bezoeker moet worden </a:t>
            </a:r>
          </a:p>
          <a:p>
            <a:r>
              <a:rPr lang="nl-NL" dirty="0" err="1"/>
              <a:t>geimponeerd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1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l-NL" sz="6600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Grote publiek wil </a:t>
            </a:r>
            <a:r>
              <a:rPr lang="nl-NL" dirty="0" smtClean="0">
                <a:solidFill>
                  <a:srgbClr val="FF0000"/>
                </a:solidFill>
              </a:rPr>
              <a:t>VERMAAK</a:t>
            </a:r>
            <a:r>
              <a:rPr lang="nl-NL" dirty="0" smtClean="0">
                <a:solidFill>
                  <a:schemeClr val="bg1"/>
                </a:solidFill>
              </a:rPr>
              <a:t>, opera is best lastig te volgen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Dus</a:t>
            </a:r>
            <a:r>
              <a:rPr lang="mr-IN" dirty="0" smtClean="0">
                <a:solidFill>
                  <a:schemeClr val="bg1"/>
                </a:solidFill>
              </a:rPr>
              <a:t>…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Onderwerpen </a:t>
            </a:r>
            <a:r>
              <a:rPr lang="nl-NL" dirty="0" smtClean="0">
                <a:solidFill>
                  <a:srgbClr val="FF0000"/>
                </a:solidFill>
              </a:rPr>
              <a:t>aangepast: historisch </a:t>
            </a:r>
            <a:r>
              <a:rPr lang="nl-NL" dirty="0">
                <a:solidFill>
                  <a:srgbClr val="FF0000"/>
                </a:solidFill>
              </a:rPr>
              <a:t>en moderne tijd van eigen land</a:t>
            </a:r>
          </a:p>
          <a:p>
            <a:r>
              <a:rPr lang="nl-NL" dirty="0">
                <a:solidFill>
                  <a:srgbClr val="FF0000"/>
                </a:solidFill>
              </a:rPr>
              <a:t>Grote spektakels</a:t>
            </a:r>
          </a:p>
          <a:p>
            <a:r>
              <a:rPr lang="nl-NL" dirty="0">
                <a:solidFill>
                  <a:srgbClr val="FF0000"/>
                </a:solidFill>
              </a:rPr>
              <a:t>Kleurrijk en sprookjesachtig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Grand Opera ontstaat in PARIJS!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sz="7200" b="1" dirty="0" smtClean="0">
                <a:solidFill>
                  <a:srgbClr val="FF0000"/>
                </a:solidFill>
                <a:latin typeface="Imprint MT Shadow" charset="0"/>
              </a:rPr>
              <a:t>Bezoek Opera neemt toe</a:t>
            </a:r>
            <a:endParaRPr lang="nl-NL" sz="7200" b="1" dirty="0">
              <a:solidFill>
                <a:srgbClr val="FF0000"/>
              </a:solidFill>
              <a:latin typeface="Imprint MT Shadow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nl-NL" b="1" u="sng" dirty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>
              <a:buFontTx/>
              <a:buChar char="•"/>
              <a:defRPr/>
            </a:pPr>
            <a:r>
              <a:rPr lang="nl-NL" sz="2400" dirty="0" smtClean="0">
                <a:solidFill>
                  <a:schemeClr val="bg1"/>
                </a:solidFill>
              </a:rPr>
              <a:t>Opera Carmen </a:t>
            </a:r>
            <a:r>
              <a:rPr lang="nl-NL" sz="2400" dirty="0">
                <a:solidFill>
                  <a:schemeClr val="bg1"/>
                </a:solidFill>
              </a:rPr>
              <a:t>van </a:t>
            </a:r>
            <a:r>
              <a:rPr lang="nl-NL" sz="2400" dirty="0" smtClean="0">
                <a:solidFill>
                  <a:schemeClr val="bg1"/>
                </a:solidFill>
              </a:rPr>
              <a:t>componist Bizet</a:t>
            </a:r>
            <a:endParaRPr lang="nl-NL" sz="2400" dirty="0">
              <a:solidFill>
                <a:schemeClr val="bg1"/>
              </a:solidFill>
            </a:endParaRPr>
          </a:p>
          <a:p>
            <a:pPr>
              <a:buFontTx/>
              <a:buChar char="•"/>
              <a:defRPr/>
            </a:pPr>
            <a:r>
              <a:rPr lang="nl-NL" sz="2400" dirty="0">
                <a:solidFill>
                  <a:schemeClr val="bg1"/>
                </a:solidFill>
              </a:rPr>
              <a:t>Verhaal vol hartstocht/jaloezie/</a:t>
            </a:r>
          </a:p>
          <a:p>
            <a:pPr>
              <a:buFontTx/>
              <a:buChar char="•"/>
              <a:defRPr/>
            </a:pPr>
            <a:r>
              <a:rPr lang="nl-NL" sz="2400" dirty="0">
                <a:solidFill>
                  <a:schemeClr val="bg1"/>
                </a:solidFill>
              </a:rPr>
              <a:t>Spanje/femme fatale</a:t>
            </a:r>
          </a:p>
          <a:p>
            <a:pPr>
              <a:buFontTx/>
              <a:buChar char="•"/>
              <a:defRPr/>
            </a:pPr>
            <a:r>
              <a:rPr lang="nl-NL" sz="2400" dirty="0">
                <a:solidFill>
                  <a:schemeClr val="bg1"/>
                </a:solidFill>
              </a:rPr>
              <a:t>Familietheater- hoofdrolspeelster </a:t>
            </a:r>
            <a:r>
              <a:rPr lang="nl-NL" sz="2400" dirty="0" smtClean="0">
                <a:solidFill>
                  <a:schemeClr val="bg1"/>
                </a:solidFill>
              </a:rPr>
              <a:t> gedood</a:t>
            </a:r>
            <a:r>
              <a:rPr lang="nl-NL" sz="2400" dirty="0">
                <a:solidFill>
                  <a:schemeClr val="bg1"/>
                </a:solidFill>
              </a:rPr>
              <a:t>?</a:t>
            </a:r>
          </a:p>
          <a:p>
            <a:pPr>
              <a:buFontTx/>
              <a:buChar char="•"/>
              <a:defRPr/>
            </a:pPr>
            <a:r>
              <a:rPr lang="nl-NL" sz="2400" dirty="0" smtClean="0">
                <a:solidFill>
                  <a:schemeClr val="bg1"/>
                </a:solidFill>
              </a:rPr>
              <a:t>Exotisme</a:t>
            </a:r>
          </a:p>
          <a:p>
            <a:pPr>
              <a:buFontTx/>
              <a:buChar char="•"/>
              <a:defRPr/>
            </a:pPr>
            <a:r>
              <a:rPr lang="nl-NL" sz="24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nl-NL" sz="2400" dirty="0" smtClean="0">
                <a:solidFill>
                  <a:schemeClr val="bg1"/>
                </a:solidFill>
                <a:hlinkClick r:id="rId2"/>
              </a:rPr>
              <a:t>www.youtube.com/watch?v=Gd0FNpiBDyA</a:t>
            </a:r>
            <a:endParaRPr lang="nl-NL" sz="2400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  <a:defRPr/>
            </a:pPr>
            <a:endParaRPr lang="nl-NL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altLang="nl-NL" sz="2400" b="1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nl-NL" sz="2000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nl-NL" sz="2000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nl-NL" sz="2000" dirty="0">
              <a:ea typeface="ＭＳ Ｐゴシック" charset="-128"/>
            </a:endParaRPr>
          </a:p>
        </p:txBody>
      </p:sp>
      <p:pic>
        <p:nvPicPr>
          <p:cNvPr id="4" name="Afbeelding 3" descr="Carm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25625"/>
            <a:ext cx="21717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9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5400" b="1" dirty="0">
              <a:solidFill>
                <a:schemeClr val="bg1"/>
              </a:solidFill>
              <a:latin typeface="Imprint MT Shadow" charset="0"/>
              <a:ea typeface="Imprint MT Shadow" charset="0"/>
              <a:cs typeface="Imprint MT Shad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dirty="0">
                <a:solidFill>
                  <a:schemeClr val="bg1"/>
                </a:solidFill>
              </a:rPr>
              <a:t>Ook in de opera komen </a:t>
            </a:r>
            <a:r>
              <a:rPr lang="nl-NL" b="1" u="sng" dirty="0">
                <a:solidFill>
                  <a:srgbClr val="FF0000"/>
                </a:solidFill>
              </a:rPr>
              <a:t>nationale gevoelen</a:t>
            </a:r>
            <a:r>
              <a:rPr lang="nl-NL" b="1" u="sng" dirty="0">
                <a:solidFill>
                  <a:schemeClr val="bg1"/>
                </a:solidFill>
              </a:rPr>
              <a:t>s</a:t>
            </a:r>
            <a:r>
              <a:rPr lang="nl-NL" dirty="0">
                <a:solidFill>
                  <a:schemeClr val="bg1"/>
                </a:solidFill>
              </a:rPr>
              <a:t> naar boven. De Italiaanse componist Verdi maakt opera's met een nationalistisch tintje. De hoofdpersonen in zijn opera's raken verwikkeld in een strijd tussen vriendschap, liefde, eer en vaderland. Het </a:t>
            </a:r>
            <a:r>
              <a:rPr lang="nl-NL" b="1" dirty="0">
                <a:solidFill>
                  <a:schemeClr val="bg1"/>
                </a:solidFill>
              </a:rPr>
              <a:t>menselijk drama </a:t>
            </a:r>
            <a:r>
              <a:rPr lang="nl-NL" dirty="0">
                <a:solidFill>
                  <a:schemeClr val="bg1"/>
                </a:solidFill>
              </a:rPr>
              <a:t>staat voorop. Dit hoor je ook terug in zijn muziek: </a:t>
            </a:r>
            <a:r>
              <a:rPr lang="nl-NL" dirty="0">
                <a:solidFill>
                  <a:srgbClr val="FF0000"/>
                </a:solidFill>
              </a:rPr>
              <a:t>krachtige melodieën en ritmes.</a:t>
            </a:r>
            <a:r>
              <a:rPr lang="nl-NL" dirty="0">
                <a:solidFill>
                  <a:schemeClr val="bg1"/>
                </a:solidFill>
              </a:rPr>
              <a:t> Hij gebruikt grote orkesten en hele grote zangkoren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nl-NL" altLang="nl-NL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>
              <a:buNone/>
              <a:defRPr/>
            </a:pPr>
            <a:r>
              <a:rPr lang="nl-NL" altLang="nl-NL" dirty="0">
                <a:solidFill>
                  <a:schemeClr val="bg1"/>
                </a:solidFill>
                <a:ea typeface="ＭＳ Ｐゴシック" charset="-128"/>
                <a:hlinkClick r:id="rId2"/>
              </a:rPr>
              <a:t>https://</a:t>
            </a:r>
            <a:r>
              <a:rPr lang="nl-NL" altLang="nl-NL" dirty="0" smtClean="0">
                <a:solidFill>
                  <a:schemeClr val="bg1"/>
                </a:solidFill>
                <a:ea typeface="ＭＳ Ｐゴシック" charset="-128"/>
                <a:hlinkClick r:id="rId2"/>
              </a:rPr>
              <a:t>www.youtube.com/watch?v=Sub6WWLU86o</a:t>
            </a:r>
            <a:endParaRPr lang="nl-NL" altLang="nl-NL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0" indent="0">
              <a:buNone/>
              <a:defRPr/>
            </a:pPr>
            <a:endParaRPr lang="pl-PL" altLang="nl-NL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21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 smtClean="0">
                <a:solidFill>
                  <a:srgbClr val="FF0000"/>
                </a:solidFill>
                <a:latin typeface="Imprint MT Shadow" charset="0"/>
                <a:ea typeface="Imprint MT Shadow" charset="0"/>
                <a:cs typeface="Imprint MT Shadow" charset="0"/>
              </a:rPr>
              <a:t>Wagner </a:t>
            </a:r>
            <a:r>
              <a:rPr lang="mr-IN" sz="7200" b="1" dirty="0" smtClean="0">
                <a:solidFill>
                  <a:srgbClr val="FF0000"/>
                </a:solidFill>
                <a:latin typeface="Imprint MT Shadow" charset="0"/>
                <a:ea typeface="Imprint MT Shadow" charset="0"/>
                <a:cs typeface="Imprint MT Shadow" charset="0"/>
              </a:rPr>
              <a:t>–</a:t>
            </a:r>
            <a:r>
              <a:rPr lang="nl-NL" sz="7200" b="1" dirty="0" smtClean="0">
                <a:solidFill>
                  <a:srgbClr val="FF0000"/>
                </a:solidFill>
                <a:latin typeface="Imprint MT Shadow" charset="0"/>
                <a:ea typeface="Imprint MT Shadow" charset="0"/>
                <a:cs typeface="Imprint MT Shadow" charset="0"/>
              </a:rPr>
              <a:t> Nieuwe Opera</a:t>
            </a:r>
            <a:endParaRPr lang="nl-NL" sz="7200" b="1" dirty="0">
              <a:solidFill>
                <a:srgbClr val="FF0000"/>
              </a:solidFill>
              <a:latin typeface="Imprint MT Shadow" charset="0"/>
              <a:ea typeface="Imprint MT Shadow" charset="0"/>
              <a:cs typeface="Imprint MT Shad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 Narrow" charset="0"/>
              </a:rPr>
              <a:t>Opera is </a:t>
            </a:r>
            <a:r>
              <a:rPr lang="en-US" b="1" u="sng" dirty="0">
                <a:solidFill>
                  <a:schemeClr val="bg1"/>
                </a:solidFill>
                <a:latin typeface="Arial Narrow" charset="0"/>
              </a:rPr>
              <a:t>Gesamtkunstwerk</a:t>
            </a:r>
            <a:r>
              <a:rPr lang="en-US" dirty="0">
                <a:solidFill>
                  <a:schemeClr val="bg1"/>
                </a:solidFill>
                <a:latin typeface="Arial Narrow" charset="0"/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Drama, </a:t>
            </a:r>
            <a:r>
              <a:rPr lang="en-US" dirty="0" err="1">
                <a:solidFill>
                  <a:schemeClr val="bg1"/>
                </a:solidFill>
              </a:rPr>
              <a:t>poezie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muziek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zang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toneelspel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kostuums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décor </a:t>
            </a:r>
            <a:r>
              <a:rPr lang="en-US" dirty="0" err="1" smtClean="0">
                <a:solidFill>
                  <a:schemeClr val="bg1"/>
                </a:solidFill>
              </a:rPr>
              <a:t>allemaal</a:t>
            </a:r>
            <a:r>
              <a:rPr lang="en-US" dirty="0" smtClean="0">
                <a:solidFill>
                  <a:schemeClr val="bg1"/>
                </a:solidFill>
              </a:rPr>
              <a:t> EVEN </a:t>
            </a:r>
            <a:r>
              <a:rPr lang="en-US" dirty="0" err="1" smtClean="0">
                <a:solidFill>
                  <a:schemeClr val="bg1"/>
                </a:solidFill>
              </a:rPr>
              <a:t>belangijk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 smtClean="0">
              <a:solidFill>
                <a:schemeClr val="bg1"/>
              </a:solidFill>
              <a:latin typeface="Arial Narrow" charset="0"/>
            </a:endParaRPr>
          </a:p>
          <a:p>
            <a:pPr marL="0" indent="0">
              <a:buNone/>
              <a:defRPr/>
            </a:pPr>
            <a:endParaRPr lang="en-US" b="1" u="sng" dirty="0">
              <a:solidFill>
                <a:schemeClr val="bg1"/>
              </a:solidFill>
              <a:latin typeface="Arial Narrow" charset="0"/>
            </a:endParaRPr>
          </a:p>
          <a:p>
            <a:pPr marL="0" indent="0">
              <a:buNone/>
              <a:defRPr/>
            </a:pPr>
            <a:r>
              <a:rPr lang="en-US" b="1" u="sng" dirty="0" err="1" smtClean="0">
                <a:solidFill>
                  <a:schemeClr val="bg1"/>
                </a:solidFill>
                <a:latin typeface="Arial Narrow" charset="0"/>
              </a:rPr>
              <a:t>Gooit</a:t>
            </a:r>
            <a:r>
              <a:rPr lang="en-US" b="1" u="sng" dirty="0" smtClean="0">
                <a:solidFill>
                  <a:schemeClr val="bg1"/>
                </a:solidFill>
                <a:latin typeface="Arial Narrow" charset="0"/>
              </a:rPr>
              <a:t> regels </a:t>
            </a:r>
            <a:r>
              <a:rPr lang="en-US" b="1" u="sng" dirty="0" err="1" smtClean="0">
                <a:solidFill>
                  <a:schemeClr val="bg1"/>
                </a:solidFill>
                <a:latin typeface="Arial Narrow" charset="0"/>
              </a:rPr>
              <a:t>overboord</a:t>
            </a:r>
            <a:r>
              <a:rPr lang="en-US" dirty="0" smtClean="0">
                <a:solidFill>
                  <a:schemeClr val="bg1"/>
                </a:solidFill>
                <a:latin typeface="Arial Narrow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ial Narrow" charset="0"/>
              </a:rPr>
              <a:t>vaste</a:t>
            </a:r>
            <a:r>
              <a:rPr lang="en-US" dirty="0" smtClean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charset="0"/>
              </a:rPr>
              <a:t>indeling</a:t>
            </a:r>
            <a:r>
              <a:rPr lang="en-US" dirty="0" smtClean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charset="0"/>
              </a:rPr>
              <a:t>verdwijnt</a:t>
            </a:r>
            <a:r>
              <a:rPr lang="en-US" dirty="0" smtClean="0">
                <a:solidFill>
                  <a:schemeClr val="bg1"/>
                </a:solidFill>
                <a:latin typeface="Arial Narrow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rial Narrow" charset="0"/>
              </a:rPr>
              <a:t>Een</a:t>
            </a:r>
            <a:r>
              <a:rPr lang="en-US" dirty="0" smtClean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charset="0"/>
              </a:rPr>
              <a:t>onafgebroken</a:t>
            </a:r>
            <a:r>
              <a:rPr lang="en-US" dirty="0" smtClean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charset="0"/>
              </a:rPr>
              <a:t>melodie</a:t>
            </a:r>
            <a:r>
              <a:rPr lang="en-US" dirty="0" smtClean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charset="0"/>
              </a:rPr>
              <a:t>komt</a:t>
            </a:r>
            <a:r>
              <a:rPr lang="en-US" dirty="0" smtClean="0">
                <a:solidFill>
                  <a:schemeClr val="bg1"/>
                </a:solidFill>
                <a:latin typeface="Arial Narrow" charset="0"/>
              </a:rPr>
              <a:t> in de </a:t>
            </a:r>
            <a:r>
              <a:rPr lang="en-US" dirty="0" err="1" smtClean="0">
                <a:solidFill>
                  <a:schemeClr val="bg1"/>
                </a:solidFill>
                <a:latin typeface="Arial Narrow" charset="0"/>
              </a:rPr>
              <a:t>plaats</a:t>
            </a:r>
            <a:r>
              <a:rPr lang="en-US" dirty="0" smtClean="0">
                <a:solidFill>
                  <a:schemeClr val="bg1"/>
                </a:solidFill>
                <a:latin typeface="Arial Narrow" charset="0"/>
              </a:rPr>
              <a:t>.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chemeClr val="bg1"/>
              </a:solidFill>
              <a:latin typeface="Arial Narrow" charset="0"/>
            </a:endParaRPr>
          </a:p>
          <a:p>
            <a:pPr marL="0" indent="0">
              <a:buNone/>
              <a:defRPr/>
            </a:pPr>
            <a:r>
              <a:rPr lang="en-US" dirty="0" err="1" smtClean="0">
                <a:solidFill>
                  <a:schemeClr val="bg1"/>
                </a:solidFill>
                <a:latin typeface="Arial Narrow" charset="0"/>
              </a:rPr>
              <a:t>Orkest</a:t>
            </a:r>
            <a:r>
              <a:rPr lang="en-US" dirty="0" smtClean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charset="0"/>
              </a:rPr>
              <a:t>niet</a:t>
            </a:r>
            <a:r>
              <a:rPr lang="en-US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charset="0"/>
              </a:rPr>
              <a:t>alleen</a:t>
            </a:r>
            <a:r>
              <a:rPr lang="en-US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charset="0"/>
              </a:rPr>
              <a:t>begeleiding</a:t>
            </a:r>
            <a:r>
              <a:rPr lang="en-US" dirty="0">
                <a:solidFill>
                  <a:schemeClr val="bg1"/>
                </a:solidFill>
                <a:latin typeface="Arial Narrow" charset="0"/>
              </a:rPr>
              <a:t>: </a:t>
            </a:r>
            <a:r>
              <a:rPr lang="en-US" b="1" u="sng" dirty="0" err="1">
                <a:solidFill>
                  <a:schemeClr val="bg1"/>
                </a:solidFill>
                <a:latin typeface="Arial Narrow" charset="0"/>
              </a:rPr>
              <a:t>drukt</a:t>
            </a:r>
            <a:r>
              <a:rPr lang="en-US" b="1" u="sng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Arial Narrow" charset="0"/>
              </a:rPr>
              <a:t>uit</a:t>
            </a:r>
            <a:r>
              <a:rPr lang="en-US" dirty="0">
                <a:solidFill>
                  <a:schemeClr val="bg1"/>
                </a:solidFill>
                <a:latin typeface="Arial Narrow" charset="0"/>
              </a:rPr>
              <a:t> wat de </a:t>
            </a:r>
            <a:r>
              <a:rPr lang="en-US" dirty="0" err="1">
                <a:solidFill>
                  <a:schemeClr val="bg1"/>
                </a:solidFill>
                <a:latin typeface="Arial Narrow" charset="0"/>
              </a:rPr>
              <a:t>tekst</a:t>
            </a:r>
            <a:r>
              <a:rPr lang="en-US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charset="0"/>
              </a:rPr>
              <a:t>niet</a:t>
            </a:r>
            <a:r>
              <a:rPr lang="en-US" dirty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charset="0"/>
              </a:rPr>
              <a:t>kan</a:t>
            </a:r>
            <a:endParaRPr lang="en-US" dirty="0">
              <a:solidFill>
                <a:schemeClr val="bg1"/>
              </a:solidFill>
              <a:latin typeface="Arial Narrow" charset="0"/>
            </a:endParaRPr>
          </a:p>
          <a:p>
            <a:pPr marL="0" indent="0">
              <a:buNone/>
              <a:defRPr/>
            </a:pPr>
            <a:endParaRPr lang="en-US" b="1" dirty="0" smtClean="0">
              <a:solidFill>
                <a:schemeClr val="bg1"/>
              </a:solidFill>
              <a:latin typeface="Arial Narrow" charset="0"/>
            </a:endParaRPr>
          </a:p>
          <a:p>
            <a:pPr marL="0" indent="0">
              <a:buNone/>
              <a:defRPr/>
            </a:pPr>
            <a:r>
              <a:rPr lang="en-US" b="1" dirty="0" err="1" smtClean="0">
                <a:solidFill>
                  <a:schemeClr val="bg1"/>
                </a:solidFill>
                <a:latin typeface="Arial Narrow" charset="0"/>
              </a:rPr>
              <a:t>Gebruik</a:t>
            </a:r>
            <a:r>
              <a:rPr lang="en-US" b="1" dirty="0" smtClean="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Narrow" charset="0"/>
              </a:rPr>
              <a:t>Leidmotief</a:t>
            </a:r>
            <a:endParaRPr lang="en-US" b="1" dirty="0">
              <a:solidFill>
                <a:schemeClr val="bg1"/>
              </a:solidFill>
              <a:latin typeface="Arial Narrow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rial Narrow" charset="0"/>
              </a:rPr>
              <a:t>Opera </a:t>
            </a:r>
            <a:r>
              <a:rPr lang="en-US" dirty="0">
                <a:solidFill>
                  <a:schemeClr val="bg1"/>
                </a:solidFill>
                <a:latin typeface="Arial Narrow" charset="0"/>
              </a:rPr>
              <a:t>= </a:t>
            </a:r>
            <a:r>
              <a:rPr lang="en-US" dirty="0" err="1">
                <a:solidFill>
                  <a:schemeClr val="bg1"/>
                </a:solidFill>
                <a:latin typeface="Arial Narrow" charset="0"/>
              </a:rPr>
              <a:t>muziekdrama</a:t>
            </a:r>
            <a:endParaRPr lang="en-US" dirty="0">
              <a:solidFill>
                <a:schemeClr val="bg1"/>
              </a:solidFill>
              <a:latin typeface="Arial Narrow" charset="0"/>
            </a:endParaRPr>
          </a:p>
          <a:p>
            <a:endParaRPr lang="nl-NL" dirty="0"/>
          </a:p>
        </p:txBody>
      </p:sp>
      <p:pic>
        <p:nvPicPr>
          <p:cNvPr id="4" name="Picture 4" descr="wag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4831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b="1" dirty="0" smtClean="0">
                <a:solidFill>
                  <a:srgbClr val="FF0000"/>
                </a:solidFill>
                <a:latin typeface="Imprint MT Shadow" charset="0"/>
                <a:ea typeface="Imprint MT Shadow" charset="0"/>
                <a:cs typeface="Imprint MT Shadow" charset="0"/>
              </a:rPr>
              <a:t>Leidmotief</a:t>
            </a:r>
            <a:endParaRPr lang="nl-NL" sz="8000" b="1" dirty="0">
              <a:solidFill>
                <a:srgbClr val="FF0000"/>
              </a:solidFill>
              <a:latin typeface="Imprint MT Shadow" charset="0"/>
              <a:ea typeface="Imprint MT Shadow" charset="0"/>
              <a:cs typeface="Imprint MT Shad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>
                <a:solidFill>
                  <a:schemeClr val="bg1"/>
                </a:solidFill>
              </a:rPr>
              <a:t>Een motief die binnen een compositie kenmerkend is voor een persoon of gebeurtenis. Dit motief komt telkens voorbij als die persoon of gebeurtenis tevoorschijn komt. </a:t>
            </a:r>
            <a:r>
              <a:rPr lang="nl-NL" dirty="0" smtClean="0">
                <a:solidFill>
                  <a:schemeClr val="bg1"/>
                </a:solidFill>
              </a:rPr>
              <a:t> Dit geeft houvast </a:t>
            </a:r>
            <a:r>
              <a:rPr lang="nl-NL" smtClean="0">
                <a:solidFill>
                  <a:schemeClr val="bg1"/>
                </a:solidFill>
              </a:rPr>
              <a:t>en herkenning.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nl-NL" dirty="0" smtClean="0">
                <a:solidFill>
                  <a:schemeClr val="bg1"/>
                </a:solidFill>
                <a:hlinkClick r:id="rId2"/>
              </a:rPr>
              <a:t>www.youtube.com/watch?v=1OmmC8SpIm0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nl-NL" dirty="0" smtClean="0">
                <a:solidFill>
                  <a:schemeClr val="bg1"/>
                </a:solidFill>
                <a:hlinkClick r:id="rId3"/>
              </a:rPr>
              <a:t>www.youtube.com/watch?v=Fl30lOlkNPY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6600" b="1" dirty="0" smtClean="0">
                <a:solidFill>
                  <a:srgbClr val="FF0000"/>
                </a:solidFill>
                <a:latin typeface="Imprint MT Shadow" charset="0"/>
                <a:ea typeface="Imprint MT Shadow" charset="0"/>
                <a:cs typeface="Imprint MT Shadow" charset="0"/>
              </a:rPr>
              <a:t>Eigen gebouw </a:t>
            </a:r>
            <a:br>
              <a:rPr lang="nl-NL" sz="6600" b="1" dirty="0" smtClean="0">
                <a:solidFill>
                  <a:srgbClr val="FF0000"/>
                </a:solidFill>
                <a:latin typeface="Imprint MT Shadow" charset="0"/>
                <a:ea typeface="Imprint MT Shadow" charset="0"/>
                <a:cs typeface="Imprint MT Shadow" charset="0"/>
              </a:rPr>
            </a:br>
            <a:r>
              <a:rPr lang="nl-NL" b="1" dirty="0" err="1" smtClean="0">
                <a:solidFill>
                  <a:srgbClr val="FF0000"/>
                </a:solidFill>
              </a:rPr>
              <a:t>Festspielhaus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in Bayreuth</a:t>
            </a:r>
            <a:endParaRPr lang="nl-NL" b="1" dirty="0">
              <a:solidFill>
                <a:srgbClr val="FF0000"/>
              </a:solidFill>
              <a:latin typeface="Imprint MT Shadow" charset="0"/>
              <a:ea typeface="Imprint MT Shadow" charset="0"/>
              <a:cs typeface="Imprint MT Shadow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712677" y="1055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Orkestbak (geluid gedempt)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Licht in zaal uit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Geen rangen en standen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3" descr="Bayreuth Festspielha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5" b="16415"/>
          <a:stretch>
            <a:fillRect/>
          </a:stretch>
        </p:blipFill>
        <p:spPr>
          <a:xfrm>
            <a:off x="5398477" y="1949328"/>
            <a:ext cx="651216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b="1" dirty="0" smtClean="0">
                <a:solidFill>
                  <a:srgbClr val="FF0000"/>
                </a:solidFill>
                <a:latin typeface="Imprint MT Shadow" charset="0"/>
                <a:ea typeface="Imprint MT Shadow" charset="0"/>
                <a:cs typeface="Imprint MT Shadow" charset="0"/>
              </a:rPr>
              <a:t>Nog even op een rijtje:</a:t>
            </a:r>
            <a:endParaRPr lang="nl-NL" sz="6600" b="1" dirty="0">
              <a:solidFill>
                <a:srgbClr val="FF0000"/>
              </a:solidFill>
              <a:latin typeface="Imprint MT Shadow" charset="0"/>
              <a:ea typeface="Imprint MT Shadow" charset="0"/>
              <a:cs typeface="Imprint MT Shad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Romantiek en Escapisme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Nationale wortels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GROTE orkesten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Programmamuziek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Virtuositeit</a:t>
            </a:r>
          </a:p>
          <a:p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47" y="3574439"/>
            <a:ext cx="4999891" cy="260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sz="7200" b="1" dirty="0" smtClean="0">
                <a:solidFill>
                  <a:srgbClr val="FF0000"/>
                </a:solidFill>
                <a:latin typeface="Imprint MT Shadow" charset="0"/>
              </a:rPr>
              <a:t>-Het Romantische lied-</a:t>
            </a:r>
            <a:endParaRPr lang="nl-NL" sz="7200" b="1" dirty="0">
              <a:solidFill>
                <a:srgbClr val="FF0000"/>
              </a:solidFill>
              <a:latin typeface="Imprint MT Shadow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0"/>
              <a:buChar char="n"/>
              <a:defRPr/>
            </a:pPr>
            <a:endParaRPr lang="nl-NL" sz="4000" dirty="0">
              <a:latin typeface="Forte" charset="0"/>
            </a:endParaRPr>
          </a:p>
        </p:txBody>
      </p:sp>
      <p:pic>
        <p:nvPicPr>
          <p:cNvPr id="8" name="Tijdelijke aanduiding voor inhoud 3" descr="Schermafbeelding 2014-12-07 om 14.34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923" y="1690688"/>
            <a:ext cx="8968154" cy="4868374"/>
          </a:xfrm>
        </p:spPr>
      </p:pic>
    </p:spTree>
    <p:extLst>
      <p:ext uri="{BB962C8B-B14F-4D97-AF65-F5344CB8AC3E}">
        <p14:creationId xmlns:p14="http://schemas.microsoft.com/office/powerpoint/2010/main" val="8566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sz="6600" b="1" dirty="0" smtClean="0">
                <a:solidFill>
                  <a:srgbClr val="FF0000"/>
                </a:solidFill>
                <a:latin typeface="Imprint MT Shadow" charset="0"/>
              </a:rPr>
              <a:t>Gedichten op een melodie</a:t>
            </a:r>
            <a:endParaRPr lang="nl-NL" sz="6600" b="1" dirty="0">
              <a:solidFill>
                <a:srgbClr val="FF0000"/>
              </a:solidFill>
              <a:latin typeface="Imprint MT Shadow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Ontstaan</a:t>
            </a:r>
            <a:r>
              <a:rPr lang="en-US" altLang="nl-NL" sz="3600" b="1" dirty="0" smtClean="0">
                <a:solidFill>
                  <a:schemeClr val="bg1"/>
                </a:solidFill>
                <a:ea typeface="ＭＳ Ｐゴシック" charset="-128"/>
              </a:rPr>
              <a:t> huisconcerten</a:t>
            </a:r>
          </a:p>
          <a:p>
            <a:pPr>
              <a:defRPr/>
            </a:pP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Gezellig</a:t>
            </a:r>
            <a:r>
              <a:rPr lang="en-US" altLang="nl-NL" sz="3600" b="1" dirty="0" smtClean="0">
                <a:solidFill>
                  <a:schemeClr val="bg1"/>
                </a:solidFill>
                <a:ea typeface="ＭＳ Ｐゴシック" charset="-128"/>
              </a:rPr>
              <a:t>, </a:t>
            </a: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klein</a:t>
            </a:r>
            <a:r>
              <a:rPr lang="en-US" altLang="nl-NL" sz="3600" b="1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en</a:t>
            </a:r>
            <a:r>
              <a:rPr lang="en-US" altLang="nl-NL" sz="3600" b="1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intiem</a:t>
            </a:r>
            <a:r>
              <a:rPr lang="en-US" altLang="nl-NL" sz="3600" b="1" dirty="0" smtClean="0">
                <a:solidFill>
                  <a:schemeClr val="bg1"/>
                </a:solidFill>
                <a:ea typeface="ＭＳ Ｐゴシック" charset="-128"/>
              </a:rPr>
              <a:t>, contact met </a:t>
            </a: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componist</a:t>
            </a:r>
            <a:r>
              <a:rPr lang="en-US" altLang="nl-NL" sz="3600" b="1" dirty="0" smtClean="0">
                <a:solidFill>
                  <a:schemeClr val="bg1"/>
                </a:solidFill>
                <a:ea typeface="ＭＳ Ｐゴシック" charset="-128"/>
              </a:rPr>
              <a:t>/</a:t>
            </a: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muzikant</a:t>
            </a:r>
            <a:r>
              <a:rPr lang="en-US" altLang="nl-NL" sz="3600" b="1" dirty="0" smtClean="0">
                <a:solidFill>
                  <a:schemeClr val="bg1"/>
                </a:solidFill>
                <a:ea typeface="ＭＳ Ｐゴシック" charset="-128"/>
              </a:rPr>
              <a:t>, </a:t>
            </a: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pronken</a:t>
            </a:r>
            <a:endParaRPr lang="en-US" altLang="nl-NL" sz="3600" b="1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0" indent="0">
              <a:buNone/>
              <a:defRPr/>
            </a:pPr>
            <a:r>
              <a:rPr lang="nl-NL" altLang="nl-NL" sz="6600" b="1" u="sng" dirty="0">
                <a:solidFill>
                  <a:schemeClr val="bg1"/>
                </a:solidFill>
                <a:ea typeface="ＭＳ Ｐゴシック" charset="-128"/>
              </a:rPr>
              <a:t>Succesformule</a:t>
            </a:r>
            <a:r>
              <a:rPr lang="nl-NL" altLang="nl-NL" sz="6600" dirty="0">
                <a:solidFill>
                  <a:schemeClr val="bg1"/>
                </a:solidFill>
                <a:ea typeface="ＭＳ Ｐゴシック" charset="-128"/>
              </a:rPr>
              <a:t>: </a:t>
            </a:r>
          </a:p>
          <a:p>
            <a:pPr marL="0" indent="0">
              <a:buNone/>
              <a:defRPr/>
            </a:pPr>
            <a:r>
              <a:rPr lang="nl-NL" altLang="nl-NL" sz="2600" dirty="0">
                <a:solidFill>
                  <a:schemeClr val="bg1"/>
                </a:solidFill>
                <a:ea typeface="ＭＳ Ｐゴシック" charset="-128"/>
              </a:rPr>
              <a:t>J</a:t>
            </a:r>
            <a:r>
              <a:rPr lang="nl-NL" altLang="nl-NL" sz="2600" dirty="0" smtClean="0">
                <a:solidFill>
                  <a:schemeClr val="bg1"/>
                </a:solidFill>
                <a:ea typeface="ＭＳ Ｐゴシック" charset="-128"/>
              </a:rPr>
              <a:t>e </a:t>
            </a:r>
            <a:r>
              <a:rPr lang="nl-NL" altLang="nl-NL" sz="2600" dirty="0">
                <a:solidFill>
                  <a:schemeClr val="bg1"/>
                </a:solidFill>
                <a:ea typeface="ＭＳ Ｐゴシック" charset="-128"/>
              </a:rPr>
              <a:t>neemt een romantisch gedicht: bij voorkeur over ongelukkige liefde, lijden en verlangen. Componeert een mooie, zangerige melodie. De pianobegeleiding moet het lied </a:t>
            </a:r>
            <a:r>
              <a:rPr lang="nl-NL" altLang="nl-NL" sz="2600" u="sng" dirty="0">
                <a:solidFill>
                  <a:schemeClr val="bg1"/>
                </a:solidFill>
                <a:ea typeface="ＭＳ Ｐゴシック" charset="-128"/>
              </a:rPr>
              <a:t>versterken</a:t>
            </a:r>
            <a:r>
              <a:rPr lang="nl-NL" altLang="nl-NL" sz="2600" dirty="0">
                <a:solidFill>
                  <a:schemeClr val="bg1"/>
                </a:solidFill>
                <a:ea typeface="ＭＳ Ｐゴシック" charset="-128"/>
              </a:rPr>
              <a:t>. De sfeer, tekst en gevoel erachter uitdrukken en verklanken.</a:t>
            </a:r>
          </a:p>
          <a:p>
            <a:pPr>
              <a:defRPr/>
            </a:pPr>
            <a:endParaRPr lang="en-US" altLang="nl-NL" sz="3600" b="1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FF0000"/>
                </a:solidFill>
                <a:latin typeface="Imprint MT Shadow" charset="0"/>
                <a:ea typeface="Imprint MT Shadow" charset="0"/>
                <a:cs typeface="Imprint MT Shadow" charset="0"/>
              </a:rPr>
              <a:t>Dus</a:t>
            </a:r>
            <a:r>
              <a:rPr lang="mr-IN" sz="8800" b="1" dirty="0" smtClean="0">
                <a:solidFill>
                  <a:srgbClr val="FF0000"/>
                </a:solidFill>
                <a:latin typeface="Imprint MT Shadow" charset="0"/>
                <a:ea typeface="Imprint MT Shadow" charset="0"/>
                <a:cs typeface="Imprint MT Shadow" charset="0"/>
              </a:rPr>
              <a:t>……</a:t>
            </a:r>
            <a:endParaRPr lang="nl-NL" sz="8800" b="1" dirty="0">
              <a:solidFill>
                <a:srgbClr val="FF0000"/>
              </a:solidFill>
              <a:latin typeface="Imprint MT Shadow" charset="0"/>
              <a:ea typeface="Imprint MT Shadow" charset="0"/>
              <a:cs typeface="Imprint MT Shad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endParaRPr lang="en-US" altLang="nl-NL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nl-NL" sz="44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Maak</a:t>
            </a:r>
            <a:r>
              <a:rPr lang="en-US" altLang="nl-NL" sz="44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4400" b="1" dirty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“</a:t>
            </a:r>
            <a:r>
              <a:rPr lang="en-US" altLang="nl-NL" sz="4400" b="1" dirty="0" err="1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gedichten</a:t>
            </a:r>
            <a:r>
              <a:rPr lang="en-US" altLang="nl-NL" sz="4400" b="1" dirty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” </a:t>
            </a:r>
            <a:r>
              <a:rPr lang="en-US" altLang="nl-NL" sz="4400" dirty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op </a:t>
            </a:r>
            <a:r>
              <a:rPr lang="en-US" altLang="nl-NL" sz="44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muziek</a:t>
            </a:r>
            <a:endParaRPr lang="en-US" altLang="nl-NL" sz="4400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nl-NL" sz="44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Bedoeld</a:t>
            </a:r>
            <a:r>
              <a:rPr lang="en-US" altLang="nl-NL" sz="44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4400" dirty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om </a:t>
            </a:r>
            <a:r>
              <a:rPr lang="en-US" altLang="nl-NL" sz="4400" dirty="0" err="1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naar</a:t>
            </a:r>
            <a:r>
              <a:rPr lang="en-US" altLang="nl-NL" sz="4400" dirty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4400" dirty="0" err="1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te</a:t>
            </a:r>
            <a:r>
              <a:rPr lang="en-US" altLang="nl-NL" sz="4400" dirty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4400" b="1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luisteren</a:t>
            </a:r>
            <a:endParaRPr lang="en-US" altLang="nl-NL" sz="4400" b="1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nl-NL" sz="4400" b="1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Sfeer</a:t>
            </a:r>
            <a:r>
              <a:rPr lang="en-US" altLang="nl-NL" sz="44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is heel </a:t>
            </a:r>
            <a:r>
              <a:rPr lang="en-US" altLang="nl-NL" sz="44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belangrijk</a:t>
            </a:r>
            <a:endParaRPr lang="en-US" altLang="nl-NL" sz="4400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nl-NL" sz="44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Laat</a:t>
            </a:r>
            <a:r>
              <a:rPr lang="en-US" altLang="nl-NL" sz="44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je </a:t>
            </a:r>
            <a:r>
              <a:rPr lang="en-US" altLang="nl-NL" sz="4400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leiden</a:t>
            </a:r>
            <a:r>
              <a:rPr lang="en-US" altLang="nl-NL" sz="44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door </a:t>
            </a:r>
            <a:r>
              <a:rPr lang="en-US" altLang="nl-NL" sz="4400" b="1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emoties</a:t>
            </a:r>
            <a:r>
              <a:rPr lang="en-US" altLang="nl-NL" sz="4400" b="1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4400" b="1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en</a:t>
            </a:r>
            <a:r>
              <a:rPr lang="en-US" altLang="nl-NL" sz="4400" b="1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altLang="nl-NL" sz="4400" b="1" dirty="0" err="1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fantasieen</a:t>
            </a:r>
            <a:endParaRPr lang="en-US" altLang="nl-NL" sz="4400" b="1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nl-NL" sz="4400" dirty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nl-NL" dirty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nl-NL" sz="6600" b="1" dirty="0" err="1" smtClean="0">
                <a:solidFill>
                  <a:srgbClr val="FF0000"/>
                </a:solidFill>
              </a:rPr>
              <a:t>Erlkoning</a:t>
            </a:r>
            <a:r>
              <a:rPr lang="nl-NL" sz="6600" b="1" dirty="0" smtClean="0">
                <a:solidFill>
                  <a:srgbClr val="FF0000"/>
                </a:solidFill>
              </a:rPr>
              <a:t> </a:t>
            </a:r>
            <a:r>
              <a:rPr lang="nl-NL" sz="6600" b="1" dirty="0">
                <a:solidFill>
                  <a:srgbClr val="FF0000"/>
                </a:solidFill>
              </a:rPr>
              <a:t>- Schubert</a:t>
            </a:r>
            <a:endParaRPr lang="nl-NL" altLang="nl-NL" sz="6600" b="1" dirty="0">
              <a:ea typeface="ＭＳ Ｐゴシック" charset="-128"/>
            </a:endParaRPr>
          </a:p>
        </p:txBody>
      </p:sp>
      <p:pic>
        <p:nvPicPr>
          <p:cNvPr id="26626" name="Tijdelijke aanduiding voor inhoud 3" descr="Schermafbeelding 2014-12-07 om 14.35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17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altLang="nl-NL" sz="2400" dirty="0" smtClean="0">
                <a:solidFill>
                  <a:schemeClr val="bg1"/>
                </a:solidFill>
                <a:ea typeface="ＭＳ Ｐゴシック" charset="-128"/>
              </a:rPr>
              <a:t>De 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ballade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vertelt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het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trieste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verhaal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van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een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vader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die 's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nachts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te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paard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naar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huis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rijdt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met in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zijn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armen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zijn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doodzieke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,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ijlende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zoon. De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jongen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ziet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in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zijn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koortsdromen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de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elfenkoning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,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een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symbool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van de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dood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, die hem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probeert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mee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te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lokken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nl-NL" sz="2400" dirty="0" err="1">
                <a:solidFill>
                  <a:schemeClr val="bg1"/>
                </a:solidFill>
                <a:ea typeface="ＭＳ Ｐゴシック" charset="-128"/>
              </a:rPr>
              <a:t>naar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 de ’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andere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zijde</a:t>
            </a:r>
            <a:r>
              <a:rPr lang="en-GB" altLang="nl-NL" sz="2400" dirty="0">
                <a:solidFill>
                  <a:schemeClr val="bg1"/>
                </a:solidFill>
                <a:ea typeface="ＭＳ Ｐゴシック" charset="-128"/>
              </a:rPr>
              <a:t>’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. Het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angstige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kind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roept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naar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zijn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vader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om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hulp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. De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elfenkoning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probeert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het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opnieuw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,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uiteindelijk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dreigt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hij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het kind met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geweld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mee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te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nemen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.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Als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de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vader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en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het kind op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hun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bestemming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komen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,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blijkt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de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jongen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gestorven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te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zijn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.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Hij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is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voor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de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elfenkoning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GB" altLang="ja-JP" sz="2400" dirty="0" err="1">
                <a:solidFill>
                  <a:schemeClr val="bg1"/>
                </a:solidFill>
                <a:ea typeface="ＭＳ Ｐゴシック" charset="-128"/>
              </a:rPr>
              <a:t>bezweken</a:t>
            </a:r>
            <a:r>
              <a:rPr lang="en-GB" altLang="ja-JP" sz="2400" dirty="0">
                <a:solidFill>
                  <a:schemeClr val="bg1"/>
                </a:solidFill>
                <a:ea typeface="ＭＳ Ｐゴシック" charset="-128"/>
              </a:rPr>
              <a:t>.</a:t>
            </a:r>
          </a:p>
          <a:p>
            <a:pPr>
              <a:buFont typeface="Wingdings" charset="0"/>
              <a:buChar char="n"/>
              <a:defRPr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Wingdings" charset="0"/>
              <a:buChar char="n"/>
              <a:defRPr/>
            </a:pPr>
            <a:r>
              <a:rPr lang="nl-NL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nl-NL" dirty="0" smtClean="0">
                <a:solidFill>
                  <a:schemeClr val="bg1"/>
                </a:solidFill>
                <a:hlinkClick r:id="rId2"/>
              </a:rPr>
              <a:t>www.youtube.com/watch?v=JuG7Y6wiPL8</a:t>
            </a:r>
            <a:endParaRPr lang="nl-NL" dirty="0" smtClean="0">
              <a:solidFill>
                <a:schemeClr val="bg1"/>
              </a:solidFill>
            </a:endParaRPr>
          </a:p>
          <a:p>
            <a:pPr>
              <a:buFont typeface="Wingdings" charset="0"/>
              <a:buChar char="n"/>
              <a:defRPr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Wingdings" charset="0"/>
              <a:buChar char="n"/>
              <a:defRPr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Wingdings" charset="0"/>
              <a:buChar char="n"/>
              <a:defRPr/>
            </a:pPr>
            <a:endParaRPr lang="nl-NL" dirty="0" smtClean="0"/>
          </a:p>
          <a:p>
            <a:pPr marL="0" indent="0">
              <a:buNone/>
              <a:defRPr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err="1" smtClean="0">
                <a:solidFill>
                  <a:srgbClr val="FF0000"/>
                </a:solidFill>
              </a:rPr>
              <a:t>Erlkoning</a:t>
            </a:r>
            <a:r>
              <a:rPr lang="nl-NL" sz="6000" b="1" dirty="0" smtClean="0">
                <a:solidFill>
                  <a:srgbClr val="FF0000"/>
                </a:solidFill>
              </a:rPr>
              <a:t> - Schubert</a:t>
            </a:r>
            <a:endParaRPr lang="nl-N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nl-NL" altLang="nl-NL" i="1" dirty="0" err="1">
                <a:ea typeface="ＭＳ Ｐゴシック" charset="-128"/>
              </a:rPr>
              <a:t>Erzähler</a:t>
            </a:r>
            <a:r>
              <a:rPr lang="nl-NL" altLang="nl-NL" i="1" dirty="0">
                <a:ea typeface="ＭＳ Ｐゴシック" charset="-128"/>
              </a:rPr>
              <a:t>:</a:t>
            </a:r>
            <a:endParaRPr lang="nl-NL" altLang="nl-NL" dirty="0">
              <a:ea typeface="ＭＳ Ｐゴシック" charset="-128"/>
            </a:endParaRPr>
          </a:p>
          <a:p>
            <a:pPr marL="0" indent="0">
              <a:buNone/>
              <a:defRPr/>
            </a:pP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Wer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reitet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so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spät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durch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Nacht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und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Wind?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Wie rijdt er zo laat door nacht en wind?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Es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ist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der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Vater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mit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seinem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Kind;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Het is de vader met zijn kind</a:t>
            </a: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Er hat den 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Knaben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wohl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in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dem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Arm,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Hij heeft zijn knaapje goed in zijn arm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Er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faßt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ihn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sicher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, er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hält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ihn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warm.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Hij houdt hem vast, hij houdt hem warm</a:t>
            </a: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i="1" dirty="0" err="1">
                <a:solidFill>
                  <a:schemeClr val="bg1"/>
                </a:solidFill>
                <a:ea typeface="ＭＳ Ｐゴシック" charset="-128"/>
              </a:rPr>
              <a:t>Vater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:</a:t>
            </a:r>
            <a:endParaRPr lang="nl-NL" altLang="nl-NL" sz="4000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"Mein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Sohn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, was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birgst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du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so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bang dein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Gesicht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?"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Mijn zoon, waarom verberg je zo bang je gezicht?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 marL="0" indent="0">
              <a:buNone/>
              <a:defRPr/>
            </a:pP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Kind:</a:t>
            </a:r>
            <a:endParaRPr lang="nl-NL" altLang="nl-NL" sz="4000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"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Siehst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Vater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, du den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Erlkönig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nicht?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Zie, Vader, jij de Elfenkoning niet?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Den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Erlenkönig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mit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Kron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'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und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Schweif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?"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De Elfenkoning met kroon en </a:t>
            </a:r>
            <a:r>
              <a:rPr lang="nl-NL" altLang="nl-NL" sz="4000" i="1" dirty="0" err="1">
                <a:solidFill>
                  <a:schemeClr val="bg1"/>
                </a:solidFill>
                <a:ea typeface="ＭＳ Ｐゴシック" charset="-128"/>
              </a:rPr>
              <a:t>prachtigheden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?</a:t>
            </a: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i="1" dirty="0" err="1">
                <a:solidFill>
                  <a:schemeClr val="bg1"/>
                </a:solidFill>
                <a:ea typeface="ＭＳ Ｐゴシック" charset="-128"/>
              </a:rPr>
              <a:t>Vater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:</a:t>
            </a:r>
            <a:endParaRPr lang="nl-NL" altLang="nl-NL" sz="4000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"Mein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Sohn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, es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ist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ein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Nebelstreif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."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Mijn zoon, het is een nevelsliert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i="1" dirty="0" err="1">
                <a:solidFill>
                  <a:schemeClr val="bg1"/>
                </a:solidFill>
                <a:ea typeface="ＭＳ Ｐゴシック" charset="-128"/>
              </a:rPr>
              <a:t>Erlkönig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:</a:t>
            </a:r>
            <a:endParaRPr lang="nl-NL" altLang="nl-NL" sz="4000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"Du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liebes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Kind,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komm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,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geh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mit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mir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!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Jij lief kind, kom mee met mij</a:t>
            </a: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Gar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schöne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Spiele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spiel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'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ich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mit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dir;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Heel leuke spelletjes speel ik met jou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 marL="0" indent="0">
              <a:buNone/>
              <a:defRPr/>
            </a:pP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Manch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'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bunte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Blumen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sind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an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dem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Strand,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Veel mooie bloemen zijn bij het strand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”</a:t>
            </a:r>
          </a:p>
          <a:p>
            <a:pPr marL="0" indent="0">
              <a:buNone/>
              <a:defRPr/>
            </a:pP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Meine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Mutter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hat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manch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'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gülden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Gewand."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Mijn moeder heeft veel gouden gewaden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 marL="0" indent="0">
              <a:buNone/>
              <a:defRPr/>
            </a:pP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Kind:</a:t>
            </a:r>
            <a:endParaRPr lang="nl-NL" altLang="nl-NL" sz="4000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"Mein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Vater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,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mein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Vater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,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und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hörest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du nicht,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Mijn vader, mijn vader, hoor je niet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 marL="0" indent="0"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Was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Erlenkönig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mir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leise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nl-NL" altLang="nl-NL" sz="4000" dirty="0" err="1">
                <a:solidFill>
                  <a:schemeClr val="bg1"/>
                </a:solidFill>
                <a:ea typeface="ＭＳ Ｐゴシック" charset="-128"/>
              </a:rPr>
              <a:t>verspricht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?" </a:t>
            </a:r>
            <a:r>
              <a:rPr lang="nl-NL" altLang="nl-NL" sz="4000" i="1" dirty="0">
                <a:solidFill>
                  <a:schemeClr val="bg1"/>
                </a:solidFill>
                <a:ea typeface="ＭＳ Ｐゴシック" charset="-128"/>
              </a:rPr>
              <a:t>Wat de Elfenkoning me zachtjes belooft?</a:t>
            </a:r>
            <a:r>
              <a:rPr lang="nl-NL" altLang="nl-NL" sz="400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>
              <a:defRPr/>
            </a:pPr>
            <a:endParaRPr lang="nl-NL" altLang="nl-NL" dirty="0">
              <a:solidFill>
                <a:schemeClr val="bg1"/>
              </a:solidFill>
              <a:ea typeface="ＭＳ Ｐゴシック" charset="-128"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nl-NL" dirty="0" smtClean="0">
                <a:solidFill>
                  <a:schemeClr val="bg1"/>
                </a:solidFill>
                <a:hlinkClick r:id="rId2"/>
              </a:rPr>
              <a:t>www.youtube.com/watch?v=SvDTAmY3ELo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750</Words>
  <Application>Microsoft Macintosh PowerPoint</Application>
  <PresentationFormat>Breedbeeld</PresentationFormat>
  <Paragraphs>113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30" baseType="lpstr">
      <vt:lpstr>Algerian</vt:lpstr>
      <vt:lpstr>Arial Narrow</vt:lpstr>
      <vt:lpstr>Calibri</vt:lpstr>
      <vt:lpstr>Calibri Light</vt:lpstr>
      <vt:lpstr>Forte</vt:lpstr>
      <vt:lpstr>Imprint MT Shadow</vt:lpstr>
      <vt:lpstr>Mangal</vt:lpstr>
      <vt:lpstr>Microsoft Sans Serif</vt:lpstr>
      <vt:lpstr>ＭＳ Ｐゴシック</vt:lpstr>
      <vt:lpstr>Wingdings</vt:lpstr>
      <vt:lpstr>Arial</vt:lpstr>
      <vt:lpstr>Office-thema</vt:lpstr>
      <vt:lpstr>De Romantiek</vt:lpstr>
      <vt:lpstr>Nog even op een rijtje:</vt:lpstr>
      <vt:lpstr>-Het Romantische lied-</vt:lpstr>
      <vt:lpstr>Gedichten op een melodie</vt:lpstr>
      <vt:lpstr>Dus……</vt:lpstr>
      <vt:lpstr>Erlkoning - Schubert</vt:lpstr>
      <vt:lpstr>Erlkoning - Schubert</vt:lpstr>
      <vt:lpstr>PowerPoint-presentatie</vt:lpstr>
      <vt:lpstr>PowerPoint-presentatie</vt:lpstr>
      <vt:lpstr>PowerPoint-presentatie</vt:lpstr>
      <vt:lpstr> De Opera</vt:lpstr>
      <vt:lpstr>Grand Opera Parijs</vt:lpstr>
      <vt:lpstr>PowerPoint-presentatie</vt:lpstr>
      <vt:lpstr>Bezoek Opera neemt toe</vt:lpstr>
      <vt:lpstr>PowerPoint-presentatie</vt:lpstr>
      <vt:lpstr>Wagner – Nieuwe Opera</vt:lpstr>
      <vt:lpstr>Leidmotief</vt:lpstr>
      <vt:lpstr>Eigen gebouw  Festspielhaus in Bayreuth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Romantiek</dc:title>
  <dc:creator>Microsoft Office-gebruiker</dc:creator>
  <cp:lastModifiedBy>Microsoft Office-gebruiker</cp:lastModifiedBy>
  <cp:revision>79</cp:revision>
  <dcterms:created xsi:type="dcterms:W3CDTF">2017-09-18T15:42:36Z</dcterms:created>
  <dcterms:modified xsi:type="dcterms:W3CDTF">2017-10-01T16:42:03Z</dcterms:modified>
</cp:coreProperties>
</file>